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</p:sldMasterIdLst>
  <p:notesMasterIdLst>
    <p:notesMasterId r:id="rId23"/>
  </p:notesMasterIdLst>
  <p:sldIdLst>
    <p:sldId id="256" r:id="rId2"/>
    <p:sldId id="261" r:id="rId3"/>
    <p:sldId id="257" r:id="rId4"/>
    <p:sldId id="258" r:id="rId5"/>
    <p:sldId id="271" r:id="rId6"/>
    <p:sldId id="259" r:id="rId7"/>
    <p:sldId id="260" r:id="rId8"/>
    <p:sldId id="262" r:id="rId9"/>
    <p:sldId id="264" r:id="rId10"/>
    <p:sldId id="263" r:id="rId11"/>
    <p:sldId id="266" r:id="rId12"/>
    <p:sldId id="268" r:id="rId13"/>
    <p:sldId id="269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92" d="100"/>
          <a:sy n="92" d="100"/>
        </p:scale>
        <p:origin x="2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0EA0B4-64C1-4248-882D-730CFA17818B}" type="datetimeFigureOut">
              <a:rPr lang="en-US"/>
              <a:t>9/16/2015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87CE43-2104-40C9-819A-6149547F933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973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87CE43-2104-40C9-819A-6149547F933B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6956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87CE43-2104-40C9-819A-6149547F933B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1429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87CE43-2104-40C9-819A-6149547F933B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9971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87CE43-2104-40C9-819A-6149547F933B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5330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87CE43-2104-40C9-819A-6149547F933B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6947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87CE43-2104-40C9-819A-6149547F933B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8921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87CE43-2104-40C9-819A-6149547F933B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406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87CE43-2104-40C9-819A-6149547F933B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766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87CE43-2104-40C9-819A-6149547F933B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370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87CE43-2104-40C9-819A-6149547F933B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96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87CE43-2104-40C9-819A-6149547F933B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4976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87CE43-2104-40C9-819A-6149547F933B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7474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87CE43-2104-40C9-819A-6149547F933B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7474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87CE43-2104-40C9-819A-6149547F933B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5991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87CE43-2104-40C9-819A-6149547F933B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13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201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210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116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629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00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021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355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699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687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925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363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Century Schoolbook"/>
              </a:rPr>
              <a:t>Properties of Matter</a:t>
            </a:r>
            <a:endParaRPr lang="en-US" dirty="0">
              <a:latin typeface="Century Schoolbook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799081" y="1525750"/>
            <a:ext cx="5181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>
              <a:latin typeface="Century Schoolbook"/>
            </a:endParaRPr>
          </a:p>
          <a:p>
            <a:r>
              <a:rPr lang="en-US">
                <a:latin typeface="Century Schoolbook"/>
              </a:rPr>
              <a:t>Extensive properties depend on the amount of matter that is present.</a:t>
            </a:r>
            <a:endParaRPr lang="en-US" dirty="0">
              <a:latin typeface="Century Schoolbook"/>
            </a:endParaRPr>
          </a:p>
          <a:p>
            <a:pPr lvl="1"/>
            <a:endParaRPr lang="en-US" dirty="0">
              <a:latin typeface="Century Schoolbook"/>
            </a:endParaRPr>
          </a:p>
          <a:p>
            <a:pPr lvl="1"/>
            <a:r>
              <a:rPr lang="en-US" sz="2800">
                <a:latin typeface="Century Schoolbook"/>
              </a:rPr>
              <a:t>Mass</a:t>
            </a:r>
            <a:endParaRPr lang="en-US" sz="2800" dirty="0">
              <a:latin typeface="Century Schoolbook"/>
            </a:endParaRPr>
          </a:p>
          <a:p>
            <a:pPr lvl="1"/>
            <a:r>
              <a:rPr lang="en-US" sz="2800">
                <a:latin typeface="Century Schoolbook"/>
              </a:rPr>
              <a:t>Volume</a:t>
            </a:r>
            <a:endParaRPr lang="en-US" sz="2800" dirty="0">
              <a:latin typeface="Century Schoolbook"/>
            </a:endParaRPr>
          </a:p>
          <a:p>
            <a:endParaRPr lang="en-US" dirty="0">
              <a:latin typeface="Century Schoolbook"/>
            </a:endParaRPr>
          </a:p>
        </p:txBody>
      </p:sp>
      <p:pic>
        <p:nvPicPr>
          <p:cNvPr id="2" name="Content Placeholder 1" descr="mass density volume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1497013"/>
            <a:ext cx="5559747" cy="4994275"/>
          </a:xfr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xture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2950" y="407988"/>
            <a:ext cx="7918450" cy="597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960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parating mixtur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551" y="110767"/>
            <a:ext cx="9701213" cy="668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952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Century Schoolbook"/>
              </a:rPr>
              <a:t>Elements &amp; Compounds</a:t>
            </a:r>
            <a:endParaRPr lang="en-US" dirty="0">
              <a:latin typeface="Century Schoolboo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b="1">
                <a:latin typeface="Century Schoolbook"/>
              </a:rPr>
              <a:t>Element</a:t>
            </a:r>
            <a:r>
              <a:rPr lang="en-US">
                <a:latin typeface="Century Schoolbook"/>
              </a:rPr>
              <a:t>:  simplest form of matter that has a unique set of properties</a:t>
            </a:r>
            <a:endParaRPr lang="en-US" dirty="0">
              <a:latin typeface="Century Schoolbook"/>
            </a:endParaRPr>
          </a:p>
          <a:p>
            <a:pPr lvl="1"/>
            <a:r>
              <a:rPr lang="en-US" dirty="0"/>
              <a:t>e.g. C, H, O, N</a:t>
            </a:r>
          </a:p>
          <a:p>
            <a:pPr lvl="1"/>
            <a:endParaRPr lang="en-US" dirty="0"/>
          </a:p>
          <a:p>
            <a:r>
              <a:rPr lang="en-US" b="1">
                <a:latin typeface="Century Schoolbook"/>
              </a:rPr>
              <a:t>Compound</a:t>
            </a:r>
            <a:r>
              <a:rPr lang="en-US">
                <a:latin typeface="Century Schoolbook"/>
              </a:rPr>
              <a:t>:  substance that contains two or more elements</a:t>
            </a:r>
            <a:endParaRPr lang="en-US" dirty="0">
              <a:latin typeface="Century Schoolbook"/>
            </a:endParaRPr>
          </a:p>
          <a:p>
            <a:pPr marL="0" indent="0">
              <a:buNone/>
            </a:pPr>
            <a:r>
              <a:rPr lang="en-US">
                <a:latin typeface="Century Schoolbook"/>
              </a:rPr>
              <a:t>                          chemically combined in a fixed proportion.</a:t>
            </a:r>
            <a:endParaRPr lang="en-US" dirty="0">
              <a:latin typeface="Century Schoolbook"/>
            </a:endParaRPr>
          </a:p>
          <a:p>
            <a:pPr lvl="1"/>
            <a:r>
              <a:rPr lang="en-US" dirty="0"/>
              <a:t>e.g. CO2, H20, C6H12O</a:t>
            </a:r>
            <a:r>
              <a:rPr lang="en-US" dirty="0">
                <a:latin typeface="Century Schoolbook"/>
              </a:rPr>
              <a:t>6</a:t>
            </a:r>
          </a:p>
          <a:p>
            <a:endParaRPr lang="en-US" dirty="0"/>
          </a:p>
          <a:p>
            <a:r>
              <a:rPr lang="en-US">
                <a:latin typeface="Century Schoolbook"/>
              </a:rPr>
              <a:t>Compounds can be broken down into simpler substance by chemical means, but elements cannot.</a:t>
            </a:r>
            <a:endParaRPr lang="en-US" dirty="0">
              <a:latin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1621307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Century Schoolbook"/>
              </a:rPr>
              <a:t>Breaking Down Compounds</a:t>
            </a:r>
            <a:endParaRPr lang="en-US" dirty="0">
              <a:latin typeface="Century Schoolboo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Century Schoolbook"/>
              </a:rPr>
              <a:t>Physical methods are used to separate mixtures, but cannot break a compound into simpler substances.</a:t>
            </a:r>
            <a:endParaRPr lang="en-US" dirty="0">
              <a:latin typeface="Century Schoolbook"/>
            </a:endParaRPr>
          </a:p>
          <a:p>
            <a:endParaRPr lang="en-US" dirty="0">
              <a:latin typeface="Century Schoolbook"/>
            </a:endParaRPr>
          </a:p>
          <a:p>
            <a:r>
              <a:rPr lang="en-US" dirty="0">
                <a:latin typeface="Century Schoolbook"/>
              </a:rPr>
              <a:t>Chemical changes are changes that produce matter with a different composition than the original matter.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377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tt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8406" y="1441757"/>
            <a:ext cx="8218488" cy="533507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>
                <a:latin typeface="Century Schoolbook"/>
              </a:rPr>
              <a:t>Substances vs. Mixtures</a:t>
            </a:r>
            <a:endParaRPr lang="en-US" dirty="0">
              <a:latin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959002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Symbols &amp; Formulas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Chemical sym</a:t>
            </a:r>
            <a:r>
              <a:rPr lang="en-US" dirty="0" smtClean="0"/>
              <a:t>bols represent elements, chemical formulas represent compounds.</a:t>
            </a:r>
          </a:p>
          <a:p>
            <a:endParaRPr lang="en-US" dirty="0"/>
          </a:p>
          <a:p>
            <a:r>
              <a:rPr lang="en-US" dirty="0" err="1" smtClean="0"/>
              <a:t>Jons</a:t>
            </a:r>
            <a:r>
              <a:rPr lang="en-US" dirty="0" smtClean="0"/>
              <a:t> Jacob Berzelius (1779-1848)</a:t>
            </a:r>
          </a:p>
          <a:p>
            <a:pPr lvl="1"/>
            <a:r>
              <a:rPr lang="en-US" dirty="0" smtClean="0"/>
              <a:t>Swedish chemist that developed symbols for </a:t>
            </a:r>
          </a:p>
          <a:p>
            <a:pPr marL="457200" lvl="1" indent="0">
              <a:buNone/>
            </a:pPr>
            <a:r>
              <a:rPr lang="en-US" dirty="0" smtClean="0"/>
              <a:t>    elements</a:t>
            </a:r>
          </a:p>
          <a:p>
            <a:pPr lvl="1"/>
            <a:r>
              <a:rPr lang="en-US" dirty="0" smtClean="0"/>
              <a:t>Symbols were based on Latin names of elements</a:t>
            </a:r>
          </a:p>
          <a:p>
            <a:pPr lvl="1"/>
            <a:r>
              <a:rPr lang="en-US" dirty="0" smtClean="0"/>
              <a:t>First letter of chemical symbol is capitalized, </a:t>
            </a:r>
          </a:p>
          <a:p>
            <a:pPr marL="457200" lvl="1" indent="0">
              <a:buNone/>
            </a:pPr>
            <a:r>
              <a:rPr lang="en-US" dirty="0" smtClean="0"/>
              <a:t>    second letter (if there is one) is lowercase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724" y="2410691"/>
            <a:ext cx="3285640" cy="415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692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Periodic Table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563" y="1444336"/>
            <a:ext cx="9455727" cy="5205845"/>
          </a:xfrm>
        </p:spPr>
      </p:pic>
    </p:spTree>
    <p:extLst>
      <p:ext uri="{BB962C8B-B14F-4D97-AF65-F5344CB8AC3E}">
        <p14:creationId xmlns:p14="http://schemas.microsoft.com/office/powerpoint/2010/main" val="30024109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Chemical Formulas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Chemical symbols allow a shorthand way to write the chemical formulas of compounds.</a:t>
            </a:r>
          </a:p>
          <a:p>
            <a:endParaRPr lang="en-US" dirty="0"/>
          </a:p>
          <a:p>
            <a:r>
              <a:rPr lang="en-US" dirty="0" smtClean="0"/>
              <a:t>Subscript numbers tell the proportions of elements in the compound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949" y="1974273"/>
            <a:ext cx="3700895" cy="3969327"/>
          </a:xfrm>
        </p:spPr>
      </p:pic>
      <p:sp>
        <p:nvSpPr>
          <p:cNvPr id="6" name="TextBox 5"/>
          <p:cNvSpPr txBox="1"/>
          <p:nvPr/>
        </p:nvSpPr>
        <p:spPr>
          <a:xfrm>
            <a:off x="7730836" y="6042519"/>
            <a:ext cx="3751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Chemical formula for caffeine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8890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Chemical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85899"/>
            <a:ext cx="5181600" cy="486294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composition of matter always changes during a chemical change.</a:t>
            </a:r>
            <a:endParaRPr lang="en-US" dirty="0"/>
          </a:p>
          <a:p>
            <a:r>
              <a:rPr lang="en-US" dirty="0" smtClean="0"/>
              <a:t>A new substance is formed.</a:t>
            </a:r>
          </a:p>
          <a:p>
            <a:r>
              <a:rPr lang="en-US" dirty="0" smtClean="0"/>
              <a:t>Words associated with chemical changes:  </a:t>
            </a:r>
          </a:p>
          <a:p>
            <a:pPr lvl="1"/>
            <a:r>
              <a:rPr lang="en-US" dirty="0" smtClean="0"/>
              <a:t>Burn	</a:t>
            </a:r>
          </a:p>
          <a:p>
            <a:pPr lvl="1"/>
            <a:r>
              <a:rPr lang="en-US" dirty="0" smtClean="0"/>
              <a:t>Rot</a:t>
            </a:r>
          </a:p>
          <a:p>
            <a:pPr lvl="1"/>
            <a:r>
              <a:rPr lang="en-US" dirty="0" smtClean="0"/>
              <a:t>Rust</a:t>
            </a:r>
          </a:p>
          <a:p>
            <a:pPr lvl="1"/>
            <a:r>
              <a:rPr lang="en-US" dirty="0" smtClean="0"/>
              <a:t>Decompose</a:t>
            </a:r>
          </a:p>
          <a:p>
            <a:pPr lvl="1"/>
            <a:r>
              <a:rPr lang="en-US" dirty="0" smtClean="0"/>
              <a:t>Ferment</a:t>
            </a:r>
          </a:p>
          <a:p>
            <a:pPr lvl="1"/>
            <a:r>
              <a:rPr lang="en-US" dirty="0" smtClean="0"/>
              <a:t>Explode</a:t>
            </a:r>
          </a:p>
          <a:p>
            <a:r>
              <a:rPr lang="en-US" b="1" dirty="0" smtClean="0"/>
              <a:t>Also called chemical reactions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255" y="1485898"/>
            <a:ext cx="4561609" cy="4727865"/>
          </a:xfrm>
        </p:spPr>
      </p:pic>
    </p:spTree>
    <p:extLst>
      <p:ext uri="{BB962C8B-B14F-4D97-AF65-F5344CB8AC3E}">
        <p14:creationId xmlns:p14="http://schemas.microsoft.com/office/powerpoint/2010/main" val="8814729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Chemical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Chemical reactions occur when one or more substances change into one or more NEW substances.</a:t>
            </a:r>
          </a:p>
          <a:p>
            <a:r>
              <a:rPr lang="en-US" b="1" dirty="0" smtClean="0">
                <a:solidFill>
                  <a:srgbClr val="00B0F0"/>
                </a:solidFill>
              </a:rPr>
              <a:t>Reactant:  starting material(s)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Product:  substance(s) made in the reaction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239491"/>
            <a:ext cx="6255327" cy="246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18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entury Schoolbook" charset="0"/>
              </a:rPr>
              <a:t>Properties of Matter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Century Schoolbook" charset="0"/>
              </a:rPr>
              <a:t>Intensive properties depend on type of matter in a sample. </a:t>
            </a:r>
          </a:p>
          <a:p>
            <a:endParaRPr lang="en-US" dirty="0">
              <a:latin typeface="Century Schoolbook" charset="0"/>
            </a:endParaRPr>
          </a:p>
        </p:txBody>
      </p:sp>
      <p:pic>
        <p:nvPicPr>
          <p:cNvPr id="4" name="Picture 3" descr="all-intensiv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075" y="2501900"/>
            <a:ext cx="9250363" cy="345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2201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91" y="155864"/>
            <a:ext cx="10432473" cy="6276109"/>
          </a:xfrm>
        </p:spPr>
      </p:pic>
    </p:spTree>
    <p:extLst>
      <p:ext uri="{BB962C8B-B14F-4D97-AF65-F5344CB8AC3E}">
        <p14:creationId xmlns:p14="http://schemas.microsoft.com/office/powerpoint/2010/main" val="14216059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091" y="509155"/>
            <a:ext cx="7471063" cy="586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1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Century Schoolbook"/>
              </a:rPr>
              <a:t>Identifying Substances</a:t>
            </a:r>
            <a:endParaRPr lang="en-US" dirty="0">
              <a:latin typeface="Century Schoolboo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>
                <a:latin typeface="Century Schoolbook"/>
              </a:rPr>
              <a:t>Substance</a:t>
            </a:r>
            <a:endParaRPr lang="en-US" b="1" dirty="0">
              <a:latin typeface="Century Schoolbook"/>
            </a:endParaRPr>
          </a:p>
          <a:p>
            <a:pPr lvl="1"/>
            <a:r>
              <a:rPr lang="en-US">
                <a:latin typeface="Century Schoolbook"/>
              </a:rPr>
              <a:t>matter that has uniform &amp; definite composition</a:t>
            </a:r>
            <a:endParaRPr lang="en-US" dirty="0">
              <a:latin typeface="Century Schoolbook"/>
            </a:endParaRPr>
          </a:p>
          <a:p>
            <a:pPr lvl="1"/>
            <a:endParaRPr lang="en-US" dirty="0">
              <a:latin typeface="Century Schoolbook"/>
            </a:endParaRPr>
          </a:p>
          <a:p>
            <a:r>
              <a:rPr lang="en-US" b="1">
                <a:latin typeface="Century Schoolbook"/>
              </a:rPr>
              <a:t>Physical properties</a:t>
            </a:r>
            <a:endParaRPr lang="en-US" b="1" dirty="0">
              <a:latin typeface="Century Schoolbook"/>
            </a:endParaRPr>
          </a:p>
          <a:p>
            <a:pPr lvl="1"/>
            <a:r>
              <a:rPr lang="en-US">
                <a:latin typeface="Century Schoolbook"/>
              </a:rPr>
              <a:t>quality of a substance that can be observed or measured without changing the composition of the substance</a:t>
            </a:r>
            <a:endParaRPr lang="en-US" dirty="0">
              <a:latin typeface="Century Schoolbook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61163" y="1936750"/>
            <a:ext cx="4668837" cy="3686839"/>
          </a:xfrm>
        </p:spPr>
      </p:pic>
    </p:spTree>
    <p:extLst>
      <p:ext uri="{BB962C8B-B14F-4D97-AF65-F5344CB8AC3E}">
        <p14:creationId xmlns:p14="http://schemas.microsoft.com/office/powerpoint/2010/main" val="254085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9233"/>
          </a:xfrm>
        </p:spPr>
        <p:txBody>
          <a:bodyPr/>
          <a:lstStyle/>
          <a:p>
            <a:pPr algn="ctr"/>
            <a:r>
              <a:rPr lang="en-US">
                <a:latin typeface="Century Schoolbook"/>
              </a:rPr>
              <a:t>States of Matter</a:t>
            </a:r>
            <a:endParaRPr lang="en-US" dirty="0">
              <a:latin typeface="Century Schoolboo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6" descr="states-of-matter-ppt-4-7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150" y="1266282"/>
            <a:ext cx="9602788" cy="5329781"/>
          </a:xfrm>
          <a:prstGeom prst="rect">
            <a:avLst/>
          </a:prstGeom>
        </p:spPr>
      </p:pic>
      <p:pic>
        <p:nvPicPr>
          <p:cNvPr id="6" name="Picture 4" descr="states-of-matter-ppt-4-7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150" y="1266282"/>
            <a:ext cx="9602788" cy="532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425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0_states-of-matter_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2988" y="1916113"/>
            <a:ext cx="6207125" cy="451838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pPr algn="ctr"/>
            <a:r>
              <a:rPr lang="en-US">
                <a:latin typeface="Century Schoolbook"/>
              </a:rPr>
              <a:t>Changes in States of Matter</a:t>
            </a:r>
            <a:endParaRPr lang="en-US" dirty="0">
              <a:latin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3877871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Century Schoolbook"/>
              </a:rPr>
              <a:t>Gas vs. Vapor</a:t>
            </a:r>
            <a:endParaRPr lang="en-US" dirty="0">
              <a:latin typeface="Century Schoolboo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>
                <a:latin typeface="Century Schoolbook"/>
              </a:rPr>
              <a:t>Gas</a:t>
            </a:r>
            <a:r>
              <a:rPr lang="en-US">
                <a:latin typeface="Century Schoolbook"/>
              </a:rPr>
              <a:t>:   Substances that are in a gaseous state at room  </a:t>
            </a:r>
            <a:endParaRPr lang="en-US" dirty="0">
              <a:latin typeface="Century Schoolbook"/>
            </a:endParaRPr>
          </a:p>
          <a:p>
            <a:pPr marL="0" indent="0">
              <a:buNone/>
            </a:pPr>
            <a:r>
              <a:rPr lang="en-US">
                <a:latin typeface="Century Schoolbook"/>
              </a:rPr>
              <a:t>             temperature.</a:t>
            </a:r>
            <a:endParaRPr lang="en-US" dirty="0">
              <a:latin typeface="Century Schoolbook"/>
            </a:endParaRPr>
          </a:p>
          <a:p>
            <a:endParaRPr lang="en-US" dirty="0"/>
          </a:p>
          <a:p>
            <a:r>
              <a:rPr lang="en-US" b="1">
                <a:latin typeface="Century Schoolbook"/>
              </a:rPr>
              <a:t>Vapor:</a:t>
            </a:r>
            <a:r>
              <a:rPr lang="en-US">
                <a:latin typeface="Century Schoolbook"/>
              </a:rPr>
              <a:t>  Gaseous state of a substance that is a liquid at room</a:t>
            </a:r>
            <a:endParaRPr lang="en-US" dirty="0">
              <a:latin typeface="Century Schoolbook"/>
            </a:endParaRPr>
          </a:p>
          <a:p>
            <a:pPr marL="0" indent="0">
              <a:buNone/>
            </a:pPr>
            <a:r>
              <a:rPr lang="en-US">
                <a:latin typeface="Century Schoolbook"/>
              </a:rPr>
              <a:t>              temperature</a:t>
            </a:r>
            <a:endParaRPr lang="en-US" dirty="0">
              <a:latin typeface="Century Schoolboo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25" y="4013200"/>
            <a:ext cx="4386263" cy="275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484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4233"/>
            <a:ext cx="10515600" cy="973855"/>
          </a:xfrm>
        </p:spPr>
        <p:txBody>
          <a:bodyPr>
            <a:normAutofit/>
          </a:bodyPr>
          <a:lstStyle/>
          <a:p>
            <a:pPr algn="ctr"/>
            <a:r>
              <a:rPr lang="en-US">
                <a:latin typeface="Century Schoolbook"/>
              </a:rPr>
              <a:t>Physical Changes</a:t>
            </a:r>
            <a:endParaRPr lang="en-US" dirty="0">
              <a:latin typeface="Century Schoolboo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850" y="1108474"/>
            <a:ext cx="10515600" cy="510817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Century Schoolbook"/>
              </a:rPr>
              <a:t>Properties of material change, but composition does NOT change</a:t>
            </a:r>
            <a:endParaRPr lang="en-US" dirty="0">
              <a:latin typeface="Century Schoolbook"/>
            </a:endParaRPr>
          </a:p>
          <a:p>
            <a:r>
              <a:rPr lang="en-US">
                <a:latin typeface="Century Schoolbook"/>
              </a:rPr>
              <a:t>Can be classified as reversible or irreversible</a:t>
            </a:r>
            <a:endParaRPr lang="en-US" dirty="0">
              <a:latin typeface="Century Schoolbook"/>
            </a:endParaRPr>
          </a:p>
          <a:p>
            <a:endParaRPr lang="en-US" dirty="0">
              <a:latin typeface="Century Schoolbook"/>
            </a:endParaRPr>
          </a:p>
        </p:txBody>
      </p:sp>
      <p:pic>
        <p:nvPicPr>
          <p:cNvPr id="4" name="Picture 3" descr="th0WX31ZF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6100" y="2843213"/>
            <a:ext cx="7463297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484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Century Schoolbook"/>
              </a:rPr>
              <a:t>Mixtures</a:t>
            </a:r>
            <a:endParaRPr lang="en-US" dirty="0">
              <a:latin typeface="Century Schoolboo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A physical blend of two or more substances that do not change</a:t>
            </a:r>
            <a:endParaRPr lang="en-US" dirty="0"/>
          </a:p>
          <a:p>
            <a:r>
              <a:rPr lang="en-US" dirty="0"/>
              <a:t>Can be separated easily</a:t>
            </a:r>
          </a:p>
          <a:p>
            <a:r>
              <a:rPr lang="en-US" dirty="0"/>
              <a:t>Ways to separate</a:t>
            </a:r>
          </a:p>
          <a:p>
            <a:pPr lvl="1"/>
            <a:r>
              <a:rPr lang="en-US" dirty="0"/>
              <a:t>fingers</a:t>
            </a:r>
          </a:p>
          <a:p>
            <a:pPr lvl="1"/>
            <a:r>
              <a:rPr lang="en-US" dirty="0"/>
              <a:t>screen</a:t>
            </a:r>
          </a:p>
          <a:p>
            <a:pPr lvl="1"/>
            <a:r>
              <a:rPr lang="en-US" dirty="0"/>
              <a:t>paper filter</a:t>
            </a:r>
          </a:p>
          <a:p>
            <a:pPr lvl="1"/>
            <a:r>
              <a:rPr lang="en-US" dirty="0"/>
              <a:t>magnet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1615696"/>
            <a:ext cx="5181600" cy="4329492"/>
          </a:xfrm>
        </p:spPr>
      </p:pic>
    </p:spTree>
    <p:extLst>
      <p:ext uri="{BB962C8B-B14F-4D97-AF65-F5344CB8AC3E}">
        <p14:creationId xmlns:p14="http://schemas.microsoft.com/office/powerpoint/2010/main" val="1635142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Century Schoolbook"/>
              </a:rPr>
              <a:t>Classifying Mixtures</a:t>
            </a:r>
            <a:endParaRPr lang="en-US" dirty="0">
              <a:latin typeface="Century Schoolboo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5100"/>
            <a:ext cx="10515600" cy="5080851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>
                <a:latin typeface="Century Schoolbook"/>
              </a:rPr>
              <a:t>Heterogeneous Mixture</a:t>
            </a:r>
            <a:endParaRPr lang="en-US" dirty="0">
              <a:latin typeface="Century Schoolbook"/>
            </a:endParaRPr>
          </a:p>
          <a:p>
            <a:pPr lvl="1"/>
            <a:r>
              <a:rPr lang="en-US">
                <a:latin typeface="Century Schoolbook"/>
              </a:rPr>
              <a:t>composition of mixture is not uniform throughout</a:t>
            </a:r>
            <a:endParaRPr lang="en-US" dirty="0">
              <a:latin typeface="Century Schoolbook"/>
            </a:endParaRPr>
          </a:p>
          <a:p>
            <a:pPr lvl="1"/>
            <a:r>
              <a:rPr lang="en-US">
                <a:latin typeface="Century Schoolbook"/>
              </a:rPr>
              <a:t> oil and water</a:t>
            </a:r>
            <a:endParaRPr lang="en-US" dirty="0">
              <a:latin typeface="Century Schoolbook"/>
            </a:endParaRPr>
          </a:p>
          <a:p>
            <a:pPr lvl="1"/>
            <a:r>
              <a:rPr lang="en-US">
                <a:latin typeface="Century Schoolbook"/>
              </a:rPr>
              <a:t>2 or more phases</a:t>
            </a:r>
            <a:endParaRPr lang="en-US" dirty="0">
              <a:latin typeface="Century Schoolbook"/>
            </a:endParaRPr>
          </a:p>
          <a:p>
            <a:pPr lvl="1"/>
            <a:r>
              <a:rPr lang="en-US">
                <a:latin typeface="Century Schoolbook"/>
              </a:rPr>
              <a:t>suspensions</a:t>
            </a:r>
            <a:endParaRPr lang="en-US" dirty="0">
              <a:latin typeface="Century Schoolbook"/>
            </a:endParaRPr>
          </a:p>
          <a:p>
            <a:pPr lvl="1"/>
            <a:endParaRPr lang="en-US" dirty="0">
              <a:latin typeface="Century Schoolbook"/>
            </a:endParaRPr>
          </a:p>
          <a:p>
            <a:r>
              <a:rPr lang="en-US">
                <a:latin typeface="Century Schoolbook"/>
              </a:rPr>
              <a:t>Phase:  any part or a mixture with uniform make up and properties</a:t>
            </a:r>
            <a:endParaRPr lang="en-US" dirty="0">
              <a:latin typeface="Century Schoolbook"/>
            </a:endParaRPr>
          </a:p>
          <a:p>
            <a:endParaRPr lang="en-US" dirty="0">
              <a:latin typeface="Century Schoolbook"/>
            </a:endParaRPr>
          </a:p>
          <a:p>
            <a:r>
              <a:rPr lang="en-US">
                <a:latin typeface="Century Schoolbook"/>
              </a:rPr>
              <a:t>Homogeneous Mixture</a:t>
            </a:r>
            <a:endParaRPr lang="en-US" dirty="0">
              <a:latin typeface="Century Schoolbook"/>
            </a:endParaRPr>
          </a:p>
          <a:p>
            <a:pPr lvl="1"/>
            <a:r>
              <a:rPr lang="en-US">
                <a:latin typeface="Century Schoolbook"/>
              </a:rPr>
              <a:t>composition of mixture is uniform throughout</a:t>
            </a:r>
            <a:endParaRPr lang="en-US" dirty="0">
              <a:latin typeface="Century Schoolbook"/>
            </a:endParaRPr>
          </a:p>
          <a:p>
            <a:pPr lvl="1"/>
            <a:r>
              <a:rPr lang="en-US">
                <a:latin typeface="Century Schoolbook"/>
              </a:rPr>
              <a:t>consists of only 1 phase</a:t>
            </a:r>
            <a:endParaRPr lang="en-US" dirty="0">
              <a:latin typeface="Century Schoolbook"/>
            </a:endParaRPr>
          </a:p>
          <a:p>
            <a:pPr lvl="1"/>
            <a:r>
              <a:rPr lang="en-US">
                <a:latin typeface="Century Schoolbook"/>
              </a:rPr>
              <a:t>solutions</a:t>
            </a:r>
            <a:endParaRPr lang="en-US" dirty="0">
              <a:latin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26831773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206</TotalTime>
  <Words>456</Words>
  <Application>Microsoft Office PowerPoint</Application>
  <PresentationFormat>Widescreen</PresentationFormat>
  <Paragraphs>108</Paragraphs>
  <Slides>21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Century Schoolbook</vt:lpstr>
      <vt:lpstr>Office Theme</vt:lpstr>
      <vt:lpstr>Properties of Matter</vt:lpstr>
      <vt:lpstr>Properties of Matter  </vt:lpstr>
      <vt:lpstr>Identifying Substances</vt:lpstr>
      <vt:lpstr>States of Matter</vt:lpstr>
      <vt:lpstr>Changes in States of Matter</vt:lpstr>
      <vt:lpstr>Gas vs. Vapor</vt:lpstr>
      <vt:lpstr>Physical Changes</vt:lpstr>
      <vt:lpstr>Mixtures</vt:lpstr>
      <vt:lpstr>Classifying Mixtures</vt:lpstr>
      <vt:lpstr>PowerPoint Presentation</vt:lpstr>
      <vt:lpstr>PowerPoint Presentation</vt:lpstr>
      <vt:lpstr>Elements &amp; Compounds</vt:lpstr>
      <vt:lpstr>Breaking Down Compounds</vt:lpstr>
      <vt:lpstr>Substances vs. Mixtures</vt:lpstr>
      <vt:lpstr>Symbols &amp; Formulas</vt:lpstr>
      <vt:lpstr>The Periodic Table</vt:lpstr>
      <vt:lpstr>Chemical Formulas</vt:lpstr>
      <vt:lpstr>Chemical Changes</vt:lpstr>
      <vt:lpstr>Chemical Reactions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Morrison, Rachel</dc:creator>
  <cp:lastModifiedBy>Morrison, Rachel</cp:lastModifiedBy>
  <cp:revision>18</cp:revision>
  <dcterms:created xsi:type="dcterms:W3CDTF">2013-07-15T20:26:40Z</dcterms:created>
  <dcterms:modified xsi:type="dcterms:W3CDTF">2015-09-16T20:11:19Z</dcterms:modified>
</cp:coreProperties>
</file>